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7" r:id="rId4"/>
    <p:sldId id="26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79" r:id="rId13"/>
    <p:sldId id="291" r:id="rId14"/>
    <p:sldId id="261" r:id="rId15"/>
    <p:sldId id="282" r:id="rId16"/>
    <p:sldId id="262" r:id="rId17"/>
    <p:sldId id="281" r:id="rId18"/>
    <p:sldId id="283" r:id="rId19"/>
    <p:sldId id="26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8CA"/>
    <a:srgbClr val="1F4E79"/>
    <a:srgbClr val="235889"/>
    <a:srgbClr val="E8EBF0"/>
    <a:srgbClr val="542708"/>
    <a:srgbClr val="265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C11B-9D83-4E78-BDEB-288907123A4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C203F-63B8-4979-990E-8A2D9E042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203F-63B8-4979-990E-8A2D9E0425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3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203F-63B8-4979-990E-8A2D9E0425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1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203F-63B8-4979-990E-8A2D9E0425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7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203F-63B8-4979-990E-8A2D9E0425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203F-63B8-4979-990E-8A2D9E0425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7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203F-63B8-4979-990E-8A2D9E0425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2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203F-63B8-4979-990E-8A2D9E0425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5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203F-63B8-4979-990E-8A2D9E0425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5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C203F-63B8-4979-990E-8A2D9E0425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8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B88D-B9CC-402B-9B1E-078ECF5A5056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8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0519-87BC-4287-8A0E-617079B5E61A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6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F110-9768-4617-BAD0-F74B68C1C01A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8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3C72-0EFC-4180-9356-0A8A969776C7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A38F-9770-49A7-AE84-20BC1F81CD04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9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BE51-D1FD-4682-BC51-E48C49A99E43}" type="datetime1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3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A857-5287-47BB-AA65-7E3E98E78AA6}" type="datetime1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2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CFF2-8EE9-40E7-94D3-DE16C8C2D409}" type="datetime1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9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723E-09D2-4C29-95A4-442C5A1F3007}" type="datetime1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6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14A2F-8815-49F7-9012-C9E2A00E7825}" type="datetime1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6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8A01-2138-415F-A4D7-8CDE1A7F8A1F}" type="datetime1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3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0CD0-37FF-441E-BECA-248D2136906E}" type="datetime1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7594A-7A90-4CD4-BFB8-8A9877F3A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gunh.ru/abiturients/priemnaya-kampaniya-2023/vysshee-obrazovanie-bakalavriat-magistratura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gunh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unh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unh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gunh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gunh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gunh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gunh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abit.e-dgunh.ru/log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gunh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dgunh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@dgunh.ru" TargetMode="External"/><Relationship Id="rId2" Type="http://schemas.openxmlformats.org/officeDocument/2006/relationships/hyperlink" Target="tel:8%20(8722)%2056-56-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ginh_re@mail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bit.e-dgunh.ru/login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dgun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ginh_re@mail.ru" TargetMode="External"/><Relationship Id="rId5" Type="http://schemas.openxmlformats.org/officeDocument/2006/relationships/hyperlink" Target="mailto:priem@dgunh.ru" TargetMode="External"/><Relationship Id="rId4" Type="http://schemas.openxmlformats.org/officeDocument/2006/relationships/hyperlink" Target="https://www.gosuslugi.ru/vuzonlin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gunh.ru/" TargetMode="External"/><Relationship Id="rId7" Type="http://schemas.openxmlformats.org/officeDocument/2006/relationships/hyperlink" Target="http://www.consultant.ru/document/cons_doc_LAW_386909/d77f8a874cb8442a14e07f0eda347cba8e5f3fb7/#dst1032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unh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unh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unh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unh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unh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unh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3907" y="239533"/>
            <a:ext cx="10295640" cy="11262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ГАОУ ВО «Дагестанский государственный университет народного хозяйства»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7161" y="1862989"/>
            <a:ext cx="7407563" cy="39087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E8EB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235889"/>
                </a:solidFill>
              </a:rPr>
              <a:t>Прием </a:t>
            </a:r>
            <a:r>
              <a:rPr lang="ru-RU" sz="7200" dirty="0" smtClean="0">
                <a:solidFill>
                  <a:srgbClr val="235889"/>
                </a:solidFill>
              </a:rPr>
              <a:t>2024-2025</a:t>
            </a:r>
            <a:endParaRPr lang="ru-RU" sz="7200" dirty="0" smtClean="0">
              <a:solidFill>
                <a:srgbClr val="235889"/>
              </a:solidFill>
            </a:endParaRPr>
          </a:p>
          <a:p>
            <a:pPr algn="ctr"/>
            <a:r>
              <a:rPr lang="ru-RU" sz="4800" dirty="0" smtClean="0">
                <a:solidFill>
                  <a:srgbClr val="235889"/>
                </a:solidFill>
              </a:rPr>
              <a:t>программы высшего образования (магистратура)</a:t>
            </a:r>
          </a:p>
          <a:p>
            <a:pPr algn="ctr"/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Правила, документы, процедуры, сроки</a:t>
            </a:r>
            <a:r>
              <a:rPr lang="ru-RU" sz="3200" i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sz="32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4539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320" t="15488" r="83435" b="76349"/>
          <a:stretch/>
        </p:blipFill>
        <p:spPr>
          <a:xfrm>
            <a:off x="0" y="232143"/>
            <a:ext cx="1453907" cy="921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3907" y="6271570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5920" y="6492875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10</a:t>
            </a:fld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2990" y="393203"/>
            <a:ext cx="9445579" cy="9829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Программа магистратуры 10.04.01 Информационная безопасность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409" y="1890243"/>
            <a:ext cx="10674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Наименование образовательной программы: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«Управление информационной безопасностью и технологии защиты информации»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4771" y="3199168"/>
            <a:ext cx="574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Формы обучения: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Очная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Очно-заочная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4771" y="4631672"/>
            <a:ext cx="410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Вступительное испытание: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07999" y="1398753"/>
            <a:ext cx="11088915" cy="543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33347" y="5185670"/>
            <a:ext cx="641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Информационная безопасность (тестирование</a:t>
            </a:r>
            <a:r>
              <a:rPr lang="ru-RU" sz="2400" dirty="0"/>
              <a:t>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9619" t="75260" r="85324" b="18009"/>
          <a:stretch/>
        </p:blipFill>
        <p:spPr>
          <a:xfrm>
            <a:off x="507999" y="413669"/>
            <a:ext cx="1020430" cy="763981"/>
          </a:xfrm>
          <a:prstGeom prst="roundRect">
            <a:avLst>
              <a:gd name="adj" fmla="val 16667"/>
            </a:avLst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38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5920" y="6492875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11</a:t>
            </a:fld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2990" y="393203"/>
            <a:ext cx="9445579" cy="9829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Программа магистратуры 40.04.01 Юриспруденция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408" y="1890243"/>
            <a:ext cx="8324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Наименование образовательной программы: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«Правотворчество и </a:t>
            </a:r>
            <a:r>
              <a:rPr lang="ru-RU" sz="2400" dirty="0" err="1" smtClean="0"/>
              <a:t>правоприменение</a:t>
            </a:r>
            <a:r>
              <a:rPr lang="ru-RU" sz="2400" dirty="0" smtClean="0"/>
              <a:t>: теория и практика»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4771" y="2963992"/>
            <a:ext cx="574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Формы обучения: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Очная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Заочная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4771" y="4631672"/>
            <a:ext cx="410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Вступительное испытание: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07999" y="1398753"/>
            <a:ext cx="11088915" cy="543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02694" y="5264973"/>
            <a:ext cx="1009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Комплексное вступительное испытание (теория государства и права, гражданское право, уголовное право)(тестирование</a:t>
            </a:r>
            <a:r>
              <a:rPr lang="ru-RU" sz="2400" dirty="0"/>
              <a:t>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70952" t="39341" r="24915" b="54905"/>
          <a:stretch/>
        </p:blipFill>
        <p:spPr>
          <a:xfrm>
            <a:off x="582031" y="463814"/>
            <a:ext cx="988150" cy="773859"/>
          </a:xfrm>
          <a:prstGeom prst="roundRect">
            <a:avLst>
              <a:gd name="adj" fmla="val 16667"/>
            </a:avLst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41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7830" y="6405180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12</a:t>
            </a:fld>
            <a:endParaRPr lang="ru-RU" sz="2000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86840" y="91441"/>
            <a:ext cx="10515600" cy="982980"/>
          </a:xfrm>
        </p:spPr>
        <p:txBody>
          <a:bodyPr>
            <a:normAutofit/>
          </a:bodyPr>
          <a:lstStyle/>
          <a:p>
            <a:r>
              <a:rPr lang="ru-RU" sz="3200" b="1" dirty="0"/>
              <a:t>Условия поступления и график обучающегося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233" y="1079424"/>
            <a:ext cx="96854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Обучение в магистратуре осуществляется на </a:t>
            </a:r>
            <a:r>
              <a:rPr lang="ru-RU" sz="2200" u="sng" dirty="0" smtClean="0"/>
              <a:t>бюджетной</a:t>
            </a:r>
            <a:r>
              <a:rPr lang="ru-RU" sz="2200" dirty="0" smtClean="0"/>
              <a:t> и платной </a:t>
            </a:r>
            <a:r>
              <a:rPr lang="ru-RU" sz="2200" dirty="0"/>
              <a:t>основе</a:t>
            </a:r>
            <a:r>
              <a:rPr lang="ru-RU" sz="22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233" y="1510311"/>
            <a:ext cx="112648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 </a:t>
            </a:r>
            <a:endParaRPr lang="ru-RU" sz="2200" dirty="0">
              <a:solidFill>
                <a:srgbClr val="FF00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973352"/>
              </p:ext>
            </p:extLst>
          </p:nvPr>
        </p:nvGraphicFramePr>
        <p:xfrm>
          <a:off x="430824" y="1617785"/>
          <a:ext cx="11306907" cy="455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794">
                  <a:extLst>
                    <a:ext uri="{9D8B030D-6E8A-4147-A177-3AD203B41FA5}">
                      <a16:colId xmlns:a16="http://schemas.microsoft.com/office/drawing/2014/main" val="163574855"/>
                    </a:ext>
                  </a:extLst>
                </a:gridCol>
                <a:gridCol w="4866659">
                  <a:extLst>
                    <a:ext uri="{9D8B030D-6E8A-4147-A177-3AD203B41FA5}">
                      <a16:colId xmlns:a16="http://schemas.microsoft.com/office/drawing/2014/main" val="4117740311"/>
                    </a:ext>
                  </a:extLst>
                </a:gridCol>
                <a:gridCol w="2826727">
                  <a:extLst>
                    <a:ext uri="{9D8B030D-6E8A-4147-A177-3AD203B41FA5}">
                      <a16:colId xmlns:a16="http://schemas.microsoft.com/office/drawing/2014/main" val="3967865960"/>
                    </a:ext>
                  </a:extLst>
                </a:gridCol>
                <a:gridCol w="2826727">
                  <a:extLst>
                    <a:ext uri="{9D8B030D-6E8A-4147-A177-3AD203B41FA5}">
                      <a16:colId xmlns:a16="http://schemas.microsoft.com/office/drawing/2014/main" val="1166153113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№ п/п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Код и наименование направления подготовки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Формы обучения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Основа обучения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24654"/>
                  </a:ext>
                </a:extLst>
              </a:tr>
              <a:tr h="3694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09.04.03 Прикладная информатика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Очная</a:t>
                      </a:r>
                    </a:p>
                    <a:p>
                      <a:pPr algn="ctr"/>
                      <a:r>
                        <a:rPr lang="ru-RU" sz="1400" dirty="0" smtClean="0"/>
                        <a:t>Заочная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Бюджетная, платная</a:t>
                      </a:r>
                    </a:p>
                    <a:p>
                      <a:pPr algn="ctr"/>
                      <a:r>
                        <a:rPr lang="ru-RU" sz="1400" dirty="0" smtClean="0"/>
                        <a:t>Платная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639188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10.04.01 Информационная безопасность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Очная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Бюджетная, платная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4327"/>
                  </a:ext>
                </a:extLst>
              </a:tr>
              <a:tr h="3702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38.04.01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Очная</a:t>
                      </a:r>
                    </a:p>
                    <a:p>
                      <a:pPr algn="ctr"/>
                      <a:r>
                        <a:rPr lang="ru-RU" sz="1400" dirty="0" smtClean="0"/>
                        <a:t>Заочная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Платная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Платная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98365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38.04.02</a:t>
                      </a:r>
                      <a:r>
                        <a:rPr lang="ru-RU" sz="1400" baseline="0" dirty="0" smtClean="0"/>
                        <a:t> Менеджмент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Очная</a:t>
                      </a:r>
                    </a:p>
                    <a:p>
                      <a:pPr algn="ctr"/>
                      <a:r>
                        <a:rPr lang="ru-RU" sz="1400" dirty="0" smtClean="0"/>
                        <a:t>Заочная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Платная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Платная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104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38.04.04 Государственное и муниципальное управление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Очная</a:t>
                      </a:r>
                    </a:p>
                    <a:p>
                      <a:pPr algn="ctr"/>
                      <a:r>
                        <a:rPr lang="ru-RU" sz="1400" dirty="0" smtClean="0"/>
                        <a:t>Заочная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Бюджетная, платная</a:t>
                      </a:r>
                    </a:p>
                    <a:p>
                      <a:pPr algn="ctr"/>
                      <a:r>
                        <a:rPr lang="ru-RU" sz="1400" dirty="0" smtClean="0"/>
                        <a:t>Платная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28373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38.04.05 Бизнес-информатика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Очная</a:t>
                      </a:r>
                    </a:p>
                    <a:p>
                      <a:pPr algn="ctr"/>
                      <a:r>
                        <a:rPr lang="ru-RU" sz="1400" dirty="0" smtClean="0"/>
                        <a:t>Заочная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Платная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Платная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440483"/>
                  </a:ext>
                </a:extLst>
              </a:tr>
              <a:tr h="385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38.04.08 Финансы и кредит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Очная</a:t>
                      </a:r>
                    </a:p>
                    <a:p>
                      <a:pPr algn="ctr"/>
                      <a:r>
                        <a:rPr lang="ru-RU" sz="1400" dirty="0" smtClean="0"/>
                        <a:t>Заочная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Платная</a:t>
                      </a:r>
                    </a:p>
                    <a:p>
                      <a:pPr algn="ctr"/>
                      <a:r>
                        <a:rPr lang="ru-RU" sz="1400" dirty="0" smtClean="0"/>
                        <a:t>Платная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851080"/>
                  </a:ext>
                </a:extLst>
              </a:tr>
              <a:tr h="5560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40.04.01 Юриспруденция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Очная</a:t>
                      </a:r>
                    </a:p>
                    <a:p>
                      <a:pPr algn="ctr"/>
                      <a:r>
                        <a:rPr lang="ru-RU" sz="1400" dirty="0" smtClean="0"/>
                        <a:t>Заочная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Платная</a:t>
                      </a:r>
                    </a:p>
                    <a:p>
                      <a:pPr algn="ctr"/>
                      <a:r>
                        <a:rPr lang="ru-RU" sz="1400" dirty="0" smtClean="0"/>
                        <a:t>Платная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7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7830" y="6405180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13</a:t>
            </a:fld>
            <a:endParaRPr lang="ru-RU" sz="2000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86840" y="91441"/>
            <a:ext cx="10515600" cy="982980"/>
          </a:xfrm>
        </p:spPr>
        <p:txBody>
          <a:bodyPr>
            <a:normAutofit/>
          </a:bodyPr>
          <a:lstStyle/>
          <a:p>
            <a:r>
              <a:rPr lang="ru-RU" sz="3200" b="1" dirty="0"/>
              <a:t>Условия поступления и график обучающегося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37" y="2830499"/>
            <a:ext cx="5063491" cy="5945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Прием документов: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4337" y="3714797"/>
            <a:ext cx="506349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i="1" dirty="0" smtClean="0">
                <a:solidFill>
                  <a:srgbClr val="C00000"/>
                </a:solidFill>
              </a:rPr>
              <a:t>Начало приема документов </a:t>
            </a:r>
            <a:r>
              <a:rPr lang="ru-RU" sz="2200" dirty="0" smtClean="0"/>
              <a:t>на </a:t>
            </a:r>
            <a:r>
              <a:rPr lang="ru-RU" sz="2200" dirty="0"/>
              <a:t>все </a:t>
            </a:r>
            <a:r>
              <a:rPr lang="ru-RU" sz="2200" dirty="0" smtClean="0"/>
              <a:t>формы </a:t>
            </a:r>
            <a:r>
              <a:rPr lang="ru-RU" sz="2200" dirty="0"/>
              <a:t>обучения – </a:t>
            </a:r>
            <a:r>
              <a:rPr lang="ru-RU" sz="2200" dirty="0" smtClean="0"/>
              <a:t>03 июля </a:t>
            </a:r>
            <a:r>
              <a:rPr lang="ru-RU" sz="2200" dirty="0" smtClean="0"/>
              <a:t>2024 </a:t>
            </a:r>
            <a:r>
              <a:rPr lang="ru-RU" sz="2200" dirty="0" smtClean="0"/>
              <a:t>г.</a:t>
            </a:r>
            <a:endParaRPr lang="ru-RU" sz="2200" dirty="0"/>
          </a:p>
          <a:p>
            <a:pPr>
              <a:spcBef>
                <a:spcPts val="1200"/>
              </a:spcBef>
            </a:pPr>
            <a:r>
              <a:rPr lang="ru-RU" sz="2200" b="1" i="1" dirty="0" smtClean="0">
                <a:solidFill>
                  <a:srgbClr val="C00000"/>
                </a:solidFill>
              </a:rPr>
              <a:t>Завершение приема документов </a:t>
            </a:r>
            <a:r>
              <a:rPr lang="ru-RU" sz="2200" dirty="0"/>
              <a:t>на все формы обучения </a:t>
            </a:r>
            <a:r>
              <a:rPr lang="ru-RU" sz="2200" dirty="0" smtClean="0"/>
              <a:t>– 29 июля </a:t>
            </a:r>
            <a:r>
              <a:rPr lang="ru-RU" sz="2200" dirty="0" smtClean="0"/>
              <a:t>2024г.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749290" y="2830500"/>
            <a:ext cx="6153150" cy="5945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Конкурс и зачисление: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49290" y="3714797"/>
            <a:ext cx="63017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</a:rPr>
              <a:t>10 августа 2024 </a:t>
            </a:r>
            <a:r>
              <a:rPr lang="ru-RU" sz="2200" b="1" i="1" dirty="0">
                <a:solidFill>
                  <a:srgbClr val="C00000"/>
                </a:solidFill>
              </a:rPr>
              <a:t>г.</a:t>
            </a:r>
            <a:r>
              <a:rPr lang="ru-RU" sz="2200" dirty="0" smtClean="0"/>
              <a:t> </a:t>
            </a:r>
            <a:r>
              <a:rPr lang="ru-RU" sz="2200" dirty="0"/>
              <a:t>– публикация </a:t>
            </a:r>
            <a:r>
              <a:rPr lang="ru-RU" sz="2200" dirty="0" smtClean="0"/>
              <a:t>конкурсных </a:t>
            </a:r>
            <a:r>
              <a:rPr lang="ru-RU" sz="2200" dirty="0"/>
              <a:t>списков;</a:t>
            </a:r>
          </a:p>
          <a:p>
            <a:r>
              <a:rPr lang="ru-RU" sz="2200" b="1" i="1" dirty="0">
                <a:solidFill>
                  <a:srgbClr val="C00000"/>
                </a:solidFill>
              </a:rPr>
              <a:t>14 августа </a:t>
            </a:r>
            <a:r>
              <a:rPr lang="ru-RU" sz="2200" b="1" i="1" dirty="0" smtClean="0">
                <a:solidFill>
                  <a:srgbClr val="C00000"/>
                </a:solidFill>
              </a:rPr>
              <a:t>2024 </a:t>
            </a:r>
            <a:r>
              <a:rPr lang="ru-RU" sz="2200" b="1" i="1" dirty="0">
                <a:solidFill>
                  <a:srgbClr val="C00000"/>
                </a:solidFill>
              </a:rPr>
              <a:t>г.</a:t>
            </a:r>
            <a:r>
              <a:rPr lang="ru-RU" sz="2200" dirty="0" smtClean="0"/>
              <a:t> – завершение приема оригиналов документов об образовании;</a:t>
            </a:r>
            <a:endParaRPr lang="ru-RU" sz="2200" dirty="0"/>
          </a:p>
          <a:p>
            <a:r>
              <a:rPr lang="ru-RU" sz="2200" b="1" i="1" dirty="0">
                <a:solidFill>
                  <a:srgbClr val="C00000"/>
                </a:solidFill>
              </a:rPr>
              <a:t>16 августа </a:t>
            </a:r>
            <a:r>
              <a:rPr lang="ru-RU" sz="2200" b="1" i="1" dirty="0" smtClean="0">
                <a:solidFill>
                  <a:srgbClr val="C00000"/>
                </a:solidFill>
              </a:rPr>
              <a:t>2024 г</a:t>
            </a:r>
            <a:r>
              <a:rPr lang="ru-RU" sz="2200" b="1" i="1" dirty="0">
                <a:solidFill>
                  <a:srgbClr val="C00000"/>
                </a:solidFill>
              </a:rPr>
              <a:t>.</a:t>
            </a:r>
            <a:r>
              <a:rPr lang="ru-RU" sz="2200" i="1" dirty="0" smtClean="0"/>
              <a:t> </a:t>
            </a:r>
            <a:r>
              <a:rPr lang="ru-RU" sz="2200" dirty="0"/>
              <a:t>– </a:t>
            </a:r>
            <a:r>
              <a:rPr lang="ru-RU" sz="2200" dirty="0" smtClean="0"/>
              <a:t>издание приказа о зачислении.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233" y="1510311"/>
            <a:ext cx="112648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Для всех вступительных испытаний установлено минимальное количество баллов – </a:t>
            </a:r>
            <a:r>
              <a:rPr lang="ru-RU" sz="2200" b="1" i="1" dirty="0" smtClean="0">
                <a:solidFill>
                  <a:srgbClr val="C00000"/>
                </a:solidFill>
              </a:rPr>
              <a:t>40 </a:t>
            </a:r>
            <a:r>
              <a:rPr lang="ru-RU" sz="2200" b="1" i="1" dirty="0" smtClean="0">
                <a:solidFill>
                  <a:srgbClr val="C00000"/>
                </a:solidFill>
              </a:rPr>
              <a:t>б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6982" y="2135934"/>
            <a:ext cx="3365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1F4E79"/>
                </a:solidFill>
              </a:rPr>
              <a:t>Календарь поступающего</a:t>
            </a:r>
            <a:endParaRPr lang="ru-RU" sz="2200" b="1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004" y="2380799"/>
            <a:ext cx="7722005" cy="2770823"/>
          </a:xfrm>
        </p:spPr>
        <p:txBody>
          <a:bodyPr>
            <a:normAutofit/>
          </a:bodyPr>
          <a:lstStyle/>
          <a:p>
            <a:pPr marL="628650" indent="-365125"/>
            <a:r>
              <a:rPr lang="ru-RU" dirty="0" smtClean="0"/>
              <a:t>заявление на имя ректора;</a:t>
            </a:r>
          </a:p>
          <a:p>
            <a:pPr marL="628650" indent="-365125"/>
            <a:r>
              <a:rPr lang="ru-RU" dirty="0" smtClean="0"/>
              <a:t>документ об образовании (оригинал/копия);</a:t>
            </a:r>
          </a:p>
          <a:p>
            <a:pPr marL="628650" indent="-365125"/>
            <a:r>
              <a:rPr lang="ru-RU" dirty="0" smtClean="0"/>
              <a:t>фотография 3</a:t>
            </a:r>
            <a:r>
              <a:rPr lang="en-US" dirty="0" smtClean="0"/>
              <a:t>x</a:t>
            </a:r>
            <a:r>
              <a:rPr lang="ru-RU" dirty="0" smtClean="0"/>
              <a:t>4;</a:t>
            </a:r>
          </a:p>
          <a:p>
            <a:pPr marL="628650" indent="-365125"/>
            <a:r>
              <a:rPr lang="ru-RU" dirty="0" smtClean="0"/>
              <a:t>паспорт или другое удостоверение личности.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4970" y="6402072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/>
              <a:t>14</a:t>
            </a:fld>
            <a:endParaRPr lang="ru-RU" sz="2000" b="1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86840" y="91441"/>
            <a:ext cx="10515600" cy="9829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Подача документов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50" y="1859052"/>
            <a:ext cx="3261590" cy="3154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2005" y="4787259"/>
            <a:ext cx="10983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i="1" dirty="0">
                <a:solidFill>
                  <a:schemeClr val="accent5">
                    <a:lumMod val="75000"/>
                  </a:schemeClr>
                </a:solidFill>
              </a:rPr>
              <a:t>Поступающие вправе подать документы, подтверждающие их индивидуальные достижения.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2005" y="1392268"/>
            <a:ext cx="89010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Поступающий подает/предъявляет следующие документы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2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539" y="2424339"/>
            <a:ext cx="9595807" cy="3333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Учитываемые достижения:</a:t>
            </a:r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наличие научных публикаций (статей) по профилю направления подготовки: </a:t>
            </a:r>
          </a:p>
          <a:p>
            <a:pPr marL="628650" lvl="1" indent="-360363">
              <a:spcBef>
                <a:spcPts val="0"/>
              </a:spcBef>
              <a:buFont typeface="+mj-lt"/>
              <a:buAutoNum type="alphaLcParenR"/>
            </a:pPr>
            <a:r>
              <a:rPr lang="ru-RU" sz="1900" dirty="0" smtClean="0"/>
              <a:t>в </a:t>
            </a:r>
            <a:r>
              <a:rPr lang="ru-RU" sz="1900" dirty="0"/>
              <a:t>журналах и изданиях, учитываемых в </a:t>
            </a:r>
            <a:r>
              <a:rPr lang="ru-RU" sz="1900" dirty="0" err="1"/>
              <a:t>наукометрических</a:t>
            </a:r>
            <a:r>
              <a:rPr lang="ru-RU" sz="1900" dirty="0"/>
              <a:t> базах </a:t>
            </a:r>
            <a:r>
              <a:rPr lang="ru-RU" sz="1900" dirty="0" err="1"/>
              <a:t>Scopus</a:t>
            </a:r>
            <a:r>
              <a:rPr lang="ru-RU" sz="1900" dirty="0"/>
              <a:t>, </a:t>
            </a:r>
            <a:r>
              <a:rPr lang="ru-RU" sz="1900" dirty="0" err="1"/>
              <a:t>Web</a:t>
            </a:r>
            <a:r>
              <a:rPr lang="ru-RU" sz="1900" dirty="0"/>
              <a:t> </a:t>
            </a:r>
            <a:r>
              <a:rPr lang="ru-RU" sz="1900" dirty="0" err="1"/>
              <a:t>of</a:t>
            </a:r>
            <a:r>
              <a:rPr lang="ru-RU" sz="1900" dirty="0"/>
              <a:t> </a:t>
            </a:r>
            <a:r>
              <a:rPr lang="ru-RU" sz="1900" dirty="0" err="1"/>
              <a:t>Science</a:t>
            </a:r>
            <a:r>
              <a:rPr lang="ru-RU" sz="1900" dirty="0"/>
              <a:t> за </a:t>
            </a:r>
            <a:r>
              <a:rPr lang="ru-RU" sz="1900" dirty="0" smtClean="0"/>
              <a:t>2022-2024 </a:t>
            </a:r>
            <a:r>
              <a:rPr lang="ru-RU" sz="1900" dirty="0" smtClean="0"/>
              <a:t>годы –</a:t>
            </a:r>
            <a:r>
              <a:rPr lang="ru-RU" sz="1900" b="1" dirty="0" smtClean="0">
                <a:solidFill>
                  <a:srgbClr val="1F4E79"/>
                </a:solidFill>
              </a:rPr>
              <a:t> по 8 баллов </a:t>
            </a:r>
            <a:r>
              <a:rPr lang="ru-RU" sz="1900" dirty="0" smtClean="0"/>
              <a:t>за каждую публикацию; </a:t>
            </a:r>
            <a:endParaRPr lang="ru-RU" sz="1900" dirty="0"/>
          </a:p>
          <a:p>
            <a:pPr marL="628650" lvl="1" indent="-360363">
              <a:spcBef>
                <a:spcPts val="0"/>
              </a:spcBef>
              <a:buFont typeface="+mj-lt"/>
              <a:buAutoNum type="alphaLcParenR"/>
            </a:pPr>
            <a:r>
              <a:rPr lang="ru-RU" sz="1900" dirty="0" smtClean="0"/>
              <a:t>в </a:t>
            </a:r>
            <a:r>
              <a:rPr lang="ru-RU" sz="1900" dirty="0"/>
              <a:t>рецензируемом журнале ВАК России за </a:t>
            </a:r>
            <a:r>
              <a:rPr lang="ru-RU" sz="1900" dirty="0" smtClean="0"/>
              <a:t>2022-2024 </a:t>
            </a:r>
            <a:r>
              <a:rPr lang="ru-RU" sz="1900" dirty="0" smtClean="0"/>
              <a:t>годы </a:t>
            </a:r>
            <a:r>
              <a:rPr lang="ru-RU" sz="1900" dirty="0"/>
              <a:t>–</a:t>
            </a:r>
            <a:r>
              <a:rPr lang="ru-RU" sz="1900" b="1" dirty="0">
                <a:solidFill>
                  <a:srgbClr val="1F4E79"/>
                </a:solidFill>
              </a:rPr>
              <a:t> по </a:t>
            </a:r>
            <a:r>
              <a:rPr lang="ru-RU" sz="1900" b="1" dirty="0" smtClean="0">
                <a:solidFill>
                  <a:srgbClr val="1F4E79"/>
                </a:solidFill>
              </a:rPr>
              <a:t>4 балла </a:t>
            </a:r>
            <a:r>
              <a:rPr lang="ru-RU" sz="1900" dirty="0"/>
              <a:t>за каждую публикацию</a:t>
            </a:r>
            <a:r>
              <a:rPr lang="ru-RU" sz="1900" dirty="0" smtClean="0"/>
              <a:t>; </a:t>
            </a:r>
            <a:endParaRPr lang="ru-RU" sz="1900" dirty="0"/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наличие полученного в образовательной организации Российской Федерации диплома бакалавра или специалиста с отличием по профилю направления </a:t>
            </a:r>
            <a:r>
              <a:rPr lang="ru-RU" sz="1900" dirty="0" smtClean="0"/>
              <a:t>подготовки – </a:t>
            </a:r>
            <a:r>
              <a:rPr lang="ru-RU" sz="1900" b="1" dirty="0" smtClean="0">
                <a:solidFill>
                  <a:srgbClr val="1F4E79"/>
                </a:solidFill>
              </a:rPr>
              <a:t>5 баллов</a:t>
            </a:r>
            <a:r>
              <a:rPr lang="ru-RU" sz="1900" dirty="0" smtClean="0"/>
              <a:t>; </a:t>
            </a:r>
            <a:endParaRPr lang="ru-RU" sz="1900" dirty="0"/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наличие золотого, серебряного, бронзового сертификата Федерального интернет - экзамена для выпускников </a:t>
            </a:r>
            <a:r>
              <a:rPr lang="ru-RU" sz="1900" dirty="0" err="1"/>
              <a:t>бакалавриата</a:t>
            </a:r>
            <a:r>
              <a:rPr lang="ru-RU" sz="1900" dirty="0"/>
              <a:t> по профилю магистерской </a:t>
            </a:r>
            <a:r>
              <a:rPr lang="ru-RU" sz="1900" dirty="0" smtClean="0"/>
              <a:t>программы – 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1900" b="1" dirty="0" smtClean="0">
                <a:solidFill>
                  <a:srgbClr val="1F4E79"/>
                </a:solidFill>
              </a:rPr>
              <a:t>5/10/5 </a:t>
            </a:r>
            <a:r>
              <a:rPr lang="ru-RU" sz="1900" b="1" dirty="0">
                <a:solidFill>
                  <a:srgbClr val="1F4E79"/>
                </a:solidFill>
              </a:rPr>
              <a:t>баллов</a:t>
            </a:r>
            <a:r>
              <a:rPr lang="ru-RU" sz="1900" dirty="0" smtClean="0"/>
              <a:t>; </a:t>
            </a:r>
            <a:endParaRPr lang="ru-RU" sz="1900" dirty="0"/>
          </a:p>
          <a:p>
            <a:pPr marL="268288" indent="-268288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профессиональная деятельность: оказание бесплатной юридической помощи в Юридической клинике юридического факультета ДГУНХ (для поступающих на обучение по направлению подготовки 40.04.01 Юриспруденция</a:t>
            </a:r>
            <a:r>
              <a:rPr lang="ru-RU" sz="1900" dirty="0" smtClean="0"/>
              <a:t>) – </a:t>
            </a:r>
            <a:r>
              <a:rPr lang="ru-RU" sz="1900" b="1" dirty="0">
                <a:solidFill>
                  <a:srgbClr val="1F4E79"/>
                </a:solidFill>
              </a:rPr>
              <a:t>3 балла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4970" y="6402072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/>
              <a:t>15</a:t>
            </a:fld>
            <a:endParaRPr lang="ru-RU" sz="2000" b="1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86840" y="91441"/>
            <a:ext cx="10515600" cy="9829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Учет индивидуальных достижений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666" y="1018923"/>
            <a:ext cx="1131977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/>
              <a:t>Поступающие на обучение вправе представить сведения о своих индивидуальных достижениях, результаты которых учитываются при приеме на обучение. </a:t>
            </a:r>
          </a:p>
          <a:p>
            <a:r>
              <a:rPr lang="ru-RU" sz="1900" i="1" dirty="0"/>
              <a:t>Баллы за индивидуальные достижения начисляются поступающему, представившему документы, подтверждающие получение результатов индивидуальных достижений и включаются в </a:t>
            </a:r>
            <a:r>
              <a:rPr lang="ru-RU" sz="1900" i="1" dirty="0" smtClean="0"/>
              <a:t>сумму конкурсных баллов.</a:t>
            </a:r>
            <a:endParaRPr lang="ru-RU" sz="1900" i="1" dirty="0"/>
          </a:p>
          <a:p>
            <a:endParaRPr lang="ru-RU" i="1" dirty="0"/>
          </a:p>
        </p:txBody>
      </p:sp>
      <p:pic>
        <p:nvPicPr>
          <p:cNvPr id="2" name="Picture 2" descr="Федеральный интернет-экзамен для выпускников бакалавриата (ФИЭБ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4457054"/>
            <a:ext cx="2405366" cy="14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ложки для дипломов и других документов об образовании - Институт  переподготовки и повышения квалификации ВИАКАДЕМ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r="9473"/>
          <a:stretch/>
        </p:blipFill>
        <p:spPr bwMode="auto">
          <a:xfrm>
            <a:off x="9919611" y="2687352"/>
            <a:ext cx="1982829" cy="15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625237"/>
            <a:ext cx="7219950" cy="52327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2600" dirty="0" smtClean="0"/>
              <a:t>Лично в образовательную организацию;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600" dirty="0" smtClean="0"/>
              <a:t>Посредством </a:t>
            </a:r>
            <a:r>
              <a:rPr lang="ru-RU" sz="2600" dirty="0"/>
              <a:t>электронной информационной системы ДГУНХ (</a:t>
            </a:r>
            <a:r>
              <a:rPr lang="en-US" sz="2600" dirty="0">
                <a:hlinkClick r:id="rId2"/>
              </a:rPr>
              <a:t>https://abit.e-dgunh.ru/login</a:t>
            </a:r>
            <a:r>
              <a:rPr lang="ru-RU" sz="2600" dirty="0"/>
              <a:t> </a:t>
            </a:r>
            <a:r>
              <a:rPr lang="ru-RU" sz="2600" dirty="0" smtClean="0"/>
              <a:t>);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Посредством </a:t>
            </a:r>
            <a:r>
              <a:rPr lang="ru-RU" sz="2800" dirty="0" err="1"/>
              <a:t>суперсервиса</a:t>
            </a:r>
            <a:r>
              <a:rPr lang="ru-RU" sz="2800" dirty="0"/>
              <a:t> «Поступление в ВУЗ онлайн» через Единый портал государственных и муниципальных услуг (</a:t>
            </a:r>
            <a:r>
              <a:rPr lang="ru-RU" sz="2800" dirty="0" smtClean="0"/>
              <a:t>ЕПГУ);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Через </a:t>
            </a:r>
            <a:r>
              <a:rPr lang="ru-RU" sz="2800" dirty="0"/>
              <a:t>операторов почтовой связи общего </a:t>
            </a:r>
            <a:r>
              <a:rPr lang="ru-RU" sz="2800" dirty="0" smtClean="0"/>
              <a:t>пользования.</a:t>
            </a:r>
            <a:endParaRPr lang="ru-RU" sz="2800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arenR"/>
            </a:pPr>
            <a:endParaRPr lang="ru-RU" sz="2800" b="1" dirty="0"/>
          </a:p>
          <a:p>
            <a:pPr marL="514350" lvl="1" indent="-514350">
              <a:spcBef>
                <a:spcPts val="1000"/>
              </a:spcBef>
              <a:buFont typeface="+mj-lt"/>
              <a:buAutoNum type="arabicParenR"/>
            </a:pPr>
            <a:endParaRPr lang="en-US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7830" y="6405180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16</a:t>
            </a:fld>
            <a:endParaRPr lang="ru-RU" sz="2000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86840" y="91441"/>
            <a:ext cx="10515600" cy="9829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Способы подачи документов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41" y="2091625"/>
            <a:ext cx="4483759" cy="3097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321" y="1500227"/>
            <a:ext cx="6508040" cy="4696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Поступающий </a:t>
            </a:r>
            <a:r>
              <a:rPr lang="ru-RU" dirty="0"/>
              <a:t>может одновременно подать заявление о приеме </a:t>
            </a:r>
            <a:r>
              <a:rPr lang="ru-RU" dirty="0" smtClean="0"/>
              <a:t>и участвовать в конкурсе не более чем по </a:t>
            </a:r>
            <a:r>
              <a:rPr lang="ru-RU" b="1" dirty="0" smtClean="0">
                <a:solidFill>
                  <a:srgbClr val="C00000"/>
                </a:solidFill>
              </a:rPr>
              <a:t>2-м </a:t>
            </a:r>
            <a:r>
              <a:rPr lang="ru-RU" b="1" dirty="0" smtClean="0">
                <a:solidFill>
                  <a:srgbClr val="C00000"/>
                </a:solidFill>
              </a:rPr>
              <a:t>программам </a:t>
            </a:r>
            <a:r>
              <a:rPr lang="ru-RU" dirty="0" smtClean="0"/>
              <a:t>магистратуры.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Иностранные граждане  и лица без гражданства </a:t>
            </a:r>
            <a:r>
              <a:rPr lang="ru-RU" dirty="0"/>
              <a:t>имеют право </a:t>
            </a:r>
            <a:r>
              <a:rPr lang="ru-RU" dirty="0" smtClean="0"/>
              <a:t>обучаться по программам магистратуры </a:t>
            </a:r>
            <a:r>
              <a:rPr lang="ru-RU" dirty="0"/>
              <a:t>в соответствии с договорами об оказании платных образовательных </a:t>
            </a:r>
            <a:r>
              <a:rPr lang="ru-RU" dirty="0" smtClean="0"/>
              <a:t>услуг.</a:t>
            </a:r>
            <a:endParaRPr lang="ru-RU" dirty="0"/>
          </a:p>
          <a:p>
            <a:endParaRPr lang="en-US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7830" y="6405180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17</a:t>
            </a:fld>
            <a:endParaRPr lang="ru-RU" sz="2000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86840" y="91441"/>
            <a:ext cx="10515600" cy="982980"/>
          </a:xfrm>
        </p:spPr>
        <p:txBody>
          <a:bodyPr>
            <a:normAutofit/>
          </a:bodyPr>
          <a:lstStyle/>
          <a:p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783694" y="2179923"/>
            <a:ext cx="2511023" cy="3119755"/>
            <a:chOff x="7333674" y="2017218"/>
            <a:chExt cx="2511023" cy="311975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6" t="16565" r="30741" b="25387"/>
            <a:stretch/>
          </p:blipFill>
          <p:spPr>
            <a:xfrm>
              <a:off x="7333674" y="2017218"/>
              <a:ext cx="1893188" cy="2684091"/>
            </a:xfrm>
            <a:prstGeom prst="rect">
              <a:avLst/>
            </a:prstGeom>
            <a:ln>
              <a:solidFill>
                <a:srgbClr val="542708"/>
              </a:solidFill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6" t="16565" r="30741" b="25387"/>
            <a:stretch/>
          </p:blipFill>
          <p:spPr>
            <a:xfrm>
              <a:off x="7481255" y="2126134"/>
              <a:ext cx="1893188" cy="2684091"/>
            </a:xfrm>
            <a:prstGeom prst="rect">
              <a:avLst/>
            </a:prstGeom>
            <a:ln>
              <a:solidFill>
                <a:srgbClr val="542708"/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6" t="16565" r="30741" b="25387"/>
            <a:stretch/>
          </p:blipFill>
          <p:spPr>
            <a:xfrm>
              <a:off x="7628836" y="2235050"/>
              <a:ext cx="1893188" cy="2684091"/>
            </a:xfrm>
            <a:prstGeom prst="rect">
              <a:avLst/>
            </a:prstGeom>
            <a:ln>
              <a:solidFill>
                <a:srgbClr val="542708"/>
              </a:solidFill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6" t="16565" r="30741" b="25387"/>
            <a:stretch/>
          </p:blipFill>
          <p:spPr>
            <a:xfrm>
              <a:off x="7776417" y="2343966"/>
              <a:ext cx="1893188" cy="2684091"/>
            </a:xfrm>
            <a:prstGeom prst="rect">
              <a:avLst/>
            </a:prstGeom>
            <a:ln>
              <a:solidFill>
                <a:srgbClr val="542708"/>
              </a:solidFill>
            </a:ln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6" t="16565" r="30741" b="25387"/>
            <a:stretch/>
          </p:blipFill>
          <p:spPr>
            <a:xfrm>
              <a:off x="7951509" y="2452882"/>
              <a:ext cx="1893188" cy="2684091"/>
            </a:xfrm>
            <a:prstGeom prst="rect">
              <a:avLst/>
            </a:prstGeom>
            <a:ln>
              <a:solidFill>
                <a:srgbClr val="542708"/>
              </a:solidFill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9827021" y="4366863"/>
            <a:ext cx="880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2.х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62110" y="6379212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18</a:t>
            </a:fld>
            <a:endParaRPr lang="ru-RU" sz="2000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86840" y="91441"/>
            <a:ext cx="10515600" cy="98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Время работы и контакты приемной комиссии</a:t>
            </a:r>
            <a:endParaRPr lang="ru-RU" sz="32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9742" y="1238730"/>
            <a:ext cx="10515600" cy="463559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Время работы приемной комиссии: </a:t>
            </a:r>
            <a:r>
              <a:rPr lang="ru-RU" sz="3100" dirty="0">
                <a:latin typeface="+mn-lt"/>
              </a:rPr>
              <a:t/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Понедельник – пятница – с 9 до 17 ч. 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Суббота – с 9 до 14 ч.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Контакты приемной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комиссии</a:t>
            </a:r>
            <a:r>
              <a:rPr lang="en-US" sz="3100" dirty="0">
                <a:latin typeface="+mn-lt"/>
              </a:rPr>
              <a:t>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>
                <a:latin typeface="+mn-lt"/>
              </a:rPr>
              <a:t>Телефоны</a:t>
            </a:r>
            <a:r>
              <a:rPr lang="ru-RU" sz="3100" dirty="0">
                <a:latin typeface="+mn-lt"/>
              </a:rPr>
              <a:t>: </a:t>
            </a:r>
            <a:r>
              <a:rPr lang="ru-RU" sz="3100" dirty="0">
                <a:latin typeface="+mn-lt"/>
                <a:hlinkClick r:id="rId2"/>
              </a:rPr>
              <a:t>8 (8722) 56-56-83</a:t>
            </a:r>
            <a:r>
              <a:rPr lang="ru-RU" sz="3100" dirty="0">
                <a:latin typeface="+mn-lt"/>
              </a:rPr>
              <a:t>, 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89894709704</a:t>
            </a:r>
            <a:r>
              <a:rPr lang="ru-RU" sz="3100" dirty="0" smtClean="0">
                <a:latin typeface="+mn-lt"/>
              </a:rPr>
              <a:t>.</a:t>
            </a:r>
            <a:r>
              <a:rPr lang="ru-RU" sz="3100" dirty="0">
                <a:latin typeface="+mn-lt"/>
              </a:rPr>
              <a:t> 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e-</a:t>
            </a:r>
            <a:r>
              <a:rPr lang="ru-RU" sz="3100" dirty="0" err="1">
                <a:latin typeface="+mn-lt"/>
              </a:rPr>
              <a:t>mail</a:t>
            </a:r>
            <a:r>
              <a:rPr lang="ru-RU" sz="3100" dirty="0">
                <a:latin typeface="+mn-lt"/>
              </a:rPr>
              <a:t>: </a:t>
            </a:r>
            <a:r>
              <a:rPr lang="en-US" sz="3200" dirty="0">
                <a:hlinkClick r:id="rId3"/>
              </a:rPr>
              <a:t> </a:t>
            </a:r>
            <a:r>
              <a:rPr lang="en-US" sz="3200" b="1" dirty="0">
                <a:hlinkClick r:id="rId3"/>
              </a:rPr>
              <a:t>priem@dgunh.ru</a:t>
            </a:r>
            <a:r>
              <a:rPr lang="ru-RU" sz="3200" b="1" dirty="0"/>
              <a:t>, </a:t>
            </a:r>
            <a:r>
              <a:rPr lang="en-US" sz="3200" b="1" dirty="0">
                <a:hlinkClick r:id="rId4"/>
              </a:rPr>
              <a:t>dginh_re@mail.ru</a:t>
            </a:r>
            <a:r>
              <a:rPr lang="ru-RU" sz="3100" dirty="0">
                <a:latin typeface="+mn-lt"/>
              </a:rPr>
              <a:t/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Адрес: </a:t>
            </a:r>
            <a:r>
              <a:rPr lang="ru-RU" sz="3100" dirty="0" smtClean="0">
                <a:latin typeface="+mn-lt"/>
              </a:rPr>
              <a:t>г</a:t>
            </a:r>
            <a:r>
              <a:rPr lang="ru-RU" sz="3100" dirty="0">
                <a:latin typeface="+mn-lt"/>
              </a:rPr>
              <a:t>. Махачкала, </a:t>
            </a:r>
            <a:r>
              <a:rPr lang="ru-RU" sz="3100" dirty="0" smtClean="0">
                <a:latin typeface="+mn-lt"/>
              </a:rPr>
              <a:t>ул.</a:t>
            </a:r>
            <a:r>
              <a:rPr lang="ru-RU" sz="3100" dirty="0">
                <a:latin typeface="+mn-lt"/>
              </a:rPr>
              <a:t> </a:t>
            </a:r>
            <a:r>
              <a:rPr lang="ru-RU" sz="3100" dirty="0" err="1" smtClean="0">
                <a:latin typeface="+mn-lt"/>
              </a:rPr>
              <a:t>Джамалутдина</a:t>
            </a:r>
            <a:r>
              <a:rPr lang="ru-RU" sz="3100" dirty="0" smtClean="0">
                <a:latin typeface="+mn-lt"/>
              </a:rPr>
              <a:t> </a:t>
            </a:r>
            <a:r>
              <a:rPr lang="ru-RU" sz="3100" dirty="0" err="1">
                <a:latin typeface="+mn-lt"/>
              </a:rPr>
              <a:t>Атаева</a:t>
            </a:r>
            <a:r>
              <a:rPr lang="ru-RU" sz="3100" dirty="0">
                <a:latin typeface="+mn-lt"/>
              </a:rPr>
              <a:t>, дом 5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4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9250" y="6395048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/>
              <a:t>19</a:t>
            </a:fld>
            <a:endParaRPr lang="ru-RU" sz="2000" b="1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91915" y="148591"/>
            <a:ext cx="4613910" cy="98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/>
              <a:t>ЭТО ВАЖНО!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165949"/>
            <a:ext cx="879348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600"/>
              </a:spcBef>
            </a:pPr>
            <a:r>
              <a:rPr lang="ru-RU" sz="2800" dirty="0"/>
              <a:t>Официальный </a:t>
            </a:r>
            <a:r>
              <a:rPr lang="ru-RU" sz="2800" dirty="0" smtClean="0"/>
              <a:t>сайт </a:t>
            </a:r>
            <a:r>
              <a:rPr lang="ru-RU" sz="2800" dirty="0"/>
              <a:t>ДГУНХ - </a:t>
            </a:r>
            <a:r>
              <a:rPr lang="en-US" sz="2800" dirty="0">
                <a:hlinkClick r:id="rId2"/>
              </a:rPr>
              <a:t>www.dgunh.ru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Электронная форма подачи документов - </a:t>
            </a:r>
            <a:r>
              <a:rPr lang="en-US" sz="2800" dirty="0">
                <a:hlinkClick r:id="rId3"/>
              </a:rPr>
              <a:t>https://abit.e-dgunh.ru/login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 err="1"/>
              <a:t>Суперсервис</a:t>
            </a:r>
            <a:r>
              <a:rPr lang="ru-RU" sz="2800" dirty="0"/>
              <a:t> «Поступление в ВУЗ онлайн» - </a:t>
            </a:r>
            <a:r>
              <a:rPr lang="en-US" sz="2800" dirty="0">
                <a:hlinkClick r:id="rId4"/>
              </a:rPr>
              <a:t>https://www.gosuslugi.ru/vuzonline</a:t>
            </a:r>
            <a:r>
              <a:rPr lang="ru-RU" sz="28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E-mail</a:t>
            </a:r>
            <a:r>
              <a:rPr lang="ru-RU" sz="2800" dirty="0"/>
              <a:t>: </a:t>
            </a:r>
            <a:r>
              <a:rPr lang="en-US" sz="2800" dirty="0">
                <a:hlinkClick r:id="rId5"/>
              </a:rPr>
              <a:t>priem@dgunh.ru</a:t>
            </a:r>
            <a:r>
              <a:rPr lang="ru-RU" sz="2800" dirty="0"/>
              <a:t>, </a:t>
            </a:r>
            <a:r>
              <a:rPr lang="en-US" sz="2800" dirty="0">
                <a:hlinkClick r:id="rId6"/>
              </a:rPr>
              <a:t>dginh_re@mail.ru</a:t>
            </a:r>
            <a:r>
              <a:rPr lang="ru-RU" sz="2800" dirty="0"/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42" y="1557319"/>
            <a:ext cx="288036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9250" y="6395048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/>
              <a:t>2</a:t>
            </a:fld>
            <a:endParaRPr lang="ru-RU" sz="2000" b="1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3034" y="118111"/>
            <a:ext cx="10403205" cy="98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Лицензия на осуществление образовательной деятельности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2664" r="4029" b="1607"/>
          <a:stretch/>
        </p:blipFill>
        <p:spPr>
          <a:xfrm>
            <a:off x="349297" y="1333547"/>
            <a:ext cx="3103786" cy="4612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3598" r="6433" b="3430"/>
          <a:stretch/>
        </p:blipFill>
        <p:spPr>
          <a:xfrm>
            <a:off x="3835185" y="1352386"/>
            <a:ext cx="3038831" cy="4575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052783" y="605439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Лицензия бессрочная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7629" y="4946394"/>
            <a:ext cx="4118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Отсканируй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QR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-код и узнаешь, какие профессии, специальности, направления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бакалавриата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и магистратуры входят в приложение к лицензии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ДГУНХ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0965" t="37408" r="22193" b="33431"/>
          <a:stretch/>
        </p:blipFill>
        <p:spPr>
          <a:xfrm>
            <a:off x="7916277" y="1793535"/>
            <a:ext cx="2850183" cy="27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5920" y="6492875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fld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90847" y="106578"/>
            <a:ext cx="10515600" cy="9829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Свидетельство о государственной аккредитации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67" y="1540092"/>
            <a:ext cx="2638792" cy="3734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32" y="1605261"/>
            <a:ext cx="2661113" cy="376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719" y="1554833"/>
            <a:ext cx="2639537" cy="373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142683" y="5468356"/>
            <a:ext cx="9494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Государственная аккредитация ДГУНХ бессрочная (п.16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hlinkClick r:id="rId7"/>
              </a:rPr>
              <a:t>. статьи 104 Федерального закона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от 11.06.2021г. п 170-ФЗ)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5920" y="6492875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fld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2991" y="393203"/>
            <a:ext cx="9013372" cy="9829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Программа магистратуры 38.04.01 Экономика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408" y="1890243"/>
            <a:ext cx="647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Наименование образовательной программы: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«Экономика и управление организацией»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4771" y="2963992"/>
            <a:ext cx="574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Формы обучения: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Очная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Заочная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4771" y="4631672"/>
            <a:ext cx="410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Вступительное испытание: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07999" y="1398753"/>
            <a:ext cx="11088915" cy="543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3021" t="56296" r="47187" b="30926"/>
          <a:stretch/>
        </p:blipFill>
        <p:spPr>
          <a:xfrm>
            <a:off x="507999" y="393202"/>
            <a:ext cx="1173555" cy="861439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33347" y="5185670"/>
            <a:ext cx="3685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Экономика (тестирование)</a:t>
            </a:r>
          </a:p>
        </p:txBody>
      </p:sp>
    </p:spTree>
    <p:extLst>
      <p:ext uri="{BB962C8B-B14F-4D97-AF65-F5344CB8AC3E}">
        <p14:creationId xmlns:p14="http://schemas.microsoft.com/office/powerpoint/2010/main" val="18820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5920" y="6492875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</a:t>
            </a:fld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2991" y="393203"/>
            <a:ext cx="9013372" cy="9829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Программа магистратуры 38.04.02 Менеджмент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408" y="1890243"/>
            <a:ext cx="647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Наименование образовательной программы: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«Общий и стратегический менеджмент»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4771" y="2963992"/>
            <a:ext cx="574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Формы обучения: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Очная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Заочная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4771" y="4631672"/>
            <a:ext cx="410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Вступительное испытание: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07999" y="1398753"/>
            <a:ext cx="11088915" cy="543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33347" y="5031166"/>
            <a:ext cx="3989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Менеджмент </a:t>
            </a:r>
            <a:r>
              <a:rPr lang="ru-RU" sz="2400" dirty="0"/>
              <a:t>(тестирование)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50922" t="58000" r="45336" b="36425"/>
          <a:stretch/>
        </p:blipFill>
        <p:spPr>
          <a:xfrm>
            <a:off x="507999" y="388440"/>
            <a:ext cx="1099127" cy="921328"/>
          </a:xfrm>
          <a:prstGeom prst="roundRect">
            <a:avLst>
              <a:gd name="adj" fmla="val 16667"/>
            </a:avLst>
          </a:prstGeom>
          <a:ln w="1905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5920" y="6492875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fld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2990" y="393203"/>
            <a:ext cx="9719899" cy="9829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Программа магистратуры 38.04.04 Государственное и муниципальное управление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408" y="1890243"/>
            <a:ext cx="8376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Наименование образовательной программы: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«Система государственного и муниципального управления»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4771" y="2963992"/>
            <a:ext cx="574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Формы обучения: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Очная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Заочная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4771" y="4631672"/>
            <a:ext cx="410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Вступительное испытание: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07999" y="1398753"/>
            <a:ext cx="11088915" cy="543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33347" y="5185670"/>
            <a:ext cx="845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Государственное и муниципальное управление </a:t>
            </a:r>
            <a:r>
              <a:rPr lang="ru-RU" sz="2400" dirty="0"/>
              <a:t>(тестирование)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50922" t="58000" r="45336" b="36425"/>
          <a:stretch/>
        </p:blipFill>
        <p:spPr>
          <a:xfrm>
            <a:off x="507999" y="388440"/>
            <a:ext cx="1099127" cy="921328"/>
          </a:xfrm>
          <a:prstGeom prst="roundRect">
            <a:avLst>
              <a:gd name="adj" fmla="val 16667"/>
            </a:avLst>
          </a:prstGeom>
          <a:ln w="1905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99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5920" y="6492875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fld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2990" y="393203"/>
            <a:ext cx="9445579" cy="9829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Программа магистратуры 38.04.08 Финансы и кредит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408" y="1890243"/>
            <a:ext cx="647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Наименование образовательной программы: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«Финансы и кредит»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4771" y="2963992"/>
            <a:ext cx="5747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Формы обучения: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Очная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Заочная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4771" y="4631672"/>
            <a:ext cx="410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Вступительное испытание: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07999" y="1398753"/>
            <a:ext cx="11088915" cy="543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3021" t="56296" r="47187" b="30926"/>
          <a:stretch/>
        </p:blipFill>
        <p:spPr>
          <a:xfrm>
            <a:off x="507999" y="393202"/>
            <a:ext cx="1173555" cy="861439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33347" y="5185670"/>
            <a:ext cx="4638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Финансы и кредит </a:t>
            </a:r>
            <a:r>
              <a:rPr lang="ru-RU" sz="2400" dirty="0"/>
              <a:t>(тестирование)</a:t>
            </a:r>
          </a:p>
        </p:txBody>
      </p:sp>
    </p:spTree>
    <p:extLst>
      <p:ext uri="{BB962C8B-B14F-4D97-AF65-F5344CB8AC3E}">
        <p14:creationId xmlns:p14="http://schemas.microsoft.com/office/powerpoint/2010/main" val="42260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5920" y="6492875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8</a:t>
            </a:fld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73904" y="393202"/>
            <a:ext cx="9777050" cy="9829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Программа магистратуры 09.04.03 Бизнес-информатика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408" y="1890243"/>
            <a:ext cx="647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Наименование образовательной программы: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«Управление </a:t>
            </a:r>
            <a:r>
              <a:rPr lang="en-US" sz="2400" dirty="0" smtClean="0"/>
              <a:t>IT</a:t>
            </a:r>
            <a:r>
              <a:rPr lang="ru-RU" sz="2400" dirty="0" smtClean="0"/>
              <a:t>-проектами и продуктами»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4771" y="2963992"/>
            <a:ext cx="5747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Формы обучения: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Очная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Заочная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4771" y="4631672"/>
            <a:ext cx="410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Вступительное испытание: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07999" y="1398753"/>
            <a:ext cx="11088915" cy="543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4771" y="5099024"/>
            <a:ext cx="1058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/>
              <a:t>Комплексное вступительное испытание (информационные технологии, экономика) </a:t>
            </a:r>
            <a:r>
              <a:rPr lang="ru-RU" sz="2400" dirty="0" smtClean="0"/>
              <a:t>(тестирование</a:t>
            </a:r>
            <a:r>
              <a:rPr lang="ru-RU" sz="2400" dirty="0"/>
              <a:t>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9779" t="56937" r="64864" b="35625"/>
          <a:stretch/>
        </p:blipFill>
        <p:spPr>
          <a:xfrm>
            <a:off x="507999" y="393203"/>
            <a:ext cx="1150569" cy="898541"/>
          </a:xfrm>
          <a:prstGeom prst="roundRect">
            <a:avLst>
              <a:gd name="adj" fmla="val 16667"/>
            </a:avLst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66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5920" y="6492875"/>
            <a:ext cx="2743200" cy="365125"/>
          </a:xfrm>
        </p:spPr>
        <p:txBody>
          <a:bodyPr/>
          <a:lstStyle/>
          <a:p>
            <a:fld id="{B907594A-7A90-4CD4-BFB8-8A9877F3A5B5}" type="slidenum">
              <a:rPr lang="ru-RU" sz="20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9</a:t>
            </a:fld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2990" y="393203"/>
            <a:ext cx="9445579" cy="9829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Программа магистратуры 09.04.03 Прикладная информатика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106" y="6299353"/>
            <a:ext cx="2041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www.dgunh.ru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408" y="1890243"/>
            <a:ext cx="7968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Наименование образовательной программы: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«Информационные системы в экономике и управлении»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14771" y="2963992"/>
            <a:ext cx="5747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Формы обучения: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Очная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Заочная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4771" y="4631672"/>
            <a:ext cx="410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Вступительное испытание: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07999" y="1398753"/>
            <a:ext cx="11088915" cy="543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33347" y="5185670"/>
            <a:ext cx="5668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Прикладная информатика (тестирование</a:t>
            </a:r>
            <a:r>
              <a:rPr lang="ru-RU" sz="2400" dirty="0"/>
              <a:t>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9931" t="75440" r="64712" b="17485"/>
          <a:stretch/>
        </p:blipFill>
        <p:spPr>
          <a:xfrm>
            <a:off x="589569" y="413669"/>
            <a:ext cx="1151366" cy="855301"/>
          </a:xfrm>
          <a:prstGeom prst="roundRect">
            <a:avLst>
              <a:gd name="adj" fmla="val 16667"/>
            </a:avLst>
          </a:prstGeom>
          <a:ln w="127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27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</TotalTime>
  <Words>867</Words>
  <Application>Microsoft Office PowerPoint</Application>
  <PresentationFormat>Широкоэкранный</PresentationFormat>
  <Paragraphs>209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ГАОУ ВО «Дагестанский государственный университет народного хозяйства»</vt:lpstr>
      <vt:lpstr>Презентация PowerPoint</vt:lpstr>
      <vt:lpstr>Свидетельство о государственной аккредитации</vt:lpstr>
      <vt:lpstr>Программа магистратуры 38.04.01 Экономика</vt:lpstr>
      <vt:lpstr>Программа магистратуры 38.04.02 Менеджмент</vt:lpstr>
      <vt:lpstr>Программа магистратуры 38.04.04 Государственное и муниципальное управление</vt:lpstr>
      <vt:lpstr>Программа магистратуры 38.04.08 Финансы и кредит</vt:lpstr>
      <vt:lpstr>Программа магистратуры 09.04.03 Бизнес-информатика</vt:lpstr>
      <vt:lpstr>Программа магистратуры 09.04.03 Прикладная информатика</vt:lpstr>
      <vt:lpstr>Программа магистратуры 10.04.01 Информационная безопасность</vt:lpstr>
      <vt:lpstr>Программа магистратуры 40.04.01 Юриспруденция</vt:lpstr>
      <vt:lpstr>Условия поступления и график обучающегося</vt:lpstr>
      <vt:lpstr>Условия поступления и график обучающегося</vt:lpstr>
      <vt:lpstr>Подача документов</vt:lpstr>
      <vt:lpstr>Учет индивидуальных достижений</vt:lpstr>
      <vt:lpstr>Способы подачи документов</vt:lpstr>
      <vt:lpstr>Презентация PowerPoint</vt:lpstr>
      <vt:lpstr>Время работы приемной комиссии:  Понедельник – пятница – с 9 до 17 ч.  Суббота – с 9 до 14 ч. Контакты приемной комиссии: Телефоны: 8 (8722) 56-56-83, 89894709704.  e-mail:  priem@dgunh.ru, dginh_re@mail.ru Адрес: г. Махачкала, ул. Джамалутдина Атаева, дом 5.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Бизнес-колледж ДГУНХ</dc:title>
  <dc:creator>Учетная запись Майкрософт</dc:creator>
  <cp:lastModifiedBy>ДГУНХ</cp:lastModifiedBy>
  <cp:revision>102</cp:revision>
  <dcterms:created xsi:type="dcterms:W3CDTF">2022-11-05T07:33:52Z</dcterms:created>
  <dcterms:modified xsi:type="dcterms:W3CDTF">2024-03-04T12:33:22Z</dcterms:modified>
</cp:coreProperties>
</file>